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306" r:id="rId2"/>
    <p:sldId id="307" r:id="rId3"/>
    <p:sldId id="351" r:id="rId4"/>
    <p:sldId id="308" r:id="rId5"/>
    <p:sldId id="354" r:id="rId6"/>
    <p:sldId id="355" r:id="rId7"/>
    <p:sldId id="312" r:id="rId8"/>
    <p:sldId id="360" r:id="rId9"/>
    <p:sldId id="358" r:id="rId10"/>
    <p:sldId id="333" r:id="rId11"/>
    <p:sldId id="361" r:id="rId12"/>
    <p:sldId id="359" r:id="rId13"/>
    <p:sldId id="342" r:id="rId14"/>
    <p:sldId id="345" r:id="rId15"/>
    <p:sldId id="348" r:id="rId16"/>
    <p:sldId id="349" r:id="rId17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3FC076F7-5100-4BB5-8B8F-6D6579381E44}">
          <p14:sldIdLst>
            <p14:sldId id="306"/>
            <p14:sldId id="307"/>
            <p14:sldId id="351"/>
            <p14:sldId id="308"/>
            <p14:sldId id="354"/>
            <p14:sldId id="355"/>
            <p14:sldId id="312"/>
            <p14:sldId id="360"/>
            <p14:sldId id="358"/>
            <p14:sldId id="333"/>
            <p14:sldId id="361"/>
            <p14:sldId id="359"/>
            <p14:sldId id="342"/>
            <p14:sldId id="345"/>
            <p14:sldId id="348"/>
            <p14:sldId id="349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ellogg College" initials="O" lastIdx="0" clrIdx="0"/>
  <p:cmAuthor id="1" name="navar" initials="n" lastIdx="3" clrIdx="1"/>
  <p:cmAuthor id="2" name="Work" initials="W" lastIdx="1" clrIdx="2"/>
  <p:cmAuthor id="3" name="Alex" initials="A" lastIdx="4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2BAE0"/>
    <a:srgbClr val="D20C9E"/>
    <a:srgbClr val="BA18A3"/>
    <a:srgbClr val="08A823"/>
    <a:srgbClr val="700000"/>
    <a:srgbClr val="F5AB17"/>
    <a:srgbClr val="F0C31C"/>
    <a:srgbClr val="F9DF41"/>
    <a:srgbClr val="99FF33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39" autoAdjust="0"/>
    <p:restoredTop sz="89377" autoAdjust="0"/>
  </p:normalViewPr>
  <p:slideViewPr>
    <p:cSldViewPr snapToObjects="1">
      <p:cViewPr>
        <p:scale>
          <a:sx n="75" d="100"/>
          <a:sy n="75" d="100"/>
        </p:scale>
        <p:origin x="30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" d="100"/>
        <a:sy n="20" d="100"/>
      </p:scale>
      <p:origin x="0" y="0"/>
    </p:cViewPr>
  </p:notesTextViewPr>
  <p:sorterViewPr>
    <p:cViewPr>
      <p:scale>
        <a:sx n="200" d="100"/>
        <a:sy n="200" d="100"/>
      </p:scale>
      <p:origin x="0" y="8304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C9B225-5EFA-48B1-8FB3-6D60A59A3036}" type="datetimeFigureOut">
              <a:rPr lang="ru-RU" smtClean="0"/>
              <a:t>13.02.2018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A61E2C-2AD3-4BB1-988E-BEFFAD97DA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0545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A61E2C-2AD3-4BB1-988E-BEFFAD97DA82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83389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FEC1E-233B-47AF-B297-C44C993EC026}" type="datetime1">
              <a:rPr lang="ru-RU" smtClean="0"/>
              <a:t>13.02.2018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InfoUrok.ru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8631F-C964-47B5-B9E2-AC2B6FDB91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6024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F2241-4D0A-4847-B416-0190A9836A3A}" type="datetime1">
              <a:rPr lang="ru-RU" smtClean="0"/>
              <a:t>13.02.2018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InfoUrok.ru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8631F-C964-47B5-B9E2-AC2B6FDB91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2697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C5DEC-AC5D-4BD1-9A2F-E96CF10575BE}" type="datetime1">
              <a:rPr lang="ru-RU" smtClean="0"/>
              <a:t>13.02.2018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InfoUrok.ru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8631F-C964-47B5-B9E2-AC2B6FDB91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5165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91271-ECDF-4E0D-95AF-26F723CAA663}" type="datetime1">
              <a:rPr lang="ru-RU" smtClean="0"/>
              <a:t>13.02.2018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InfoUrok.ru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8631F-C964-47B5-B9E2-AC2B6FDB91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0738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5F90C-14BE-41C9-B29E-632C3B157209}" type="datetime1">
              <a:rPr lang="ru-RU" smtClean="0"/>
              <a:t>13.02.2018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InfoUrok.ru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8631F-C964-47B5-B9E2-AC2B6FDB91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7949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BA7F4-768C-4595-A5CA-58F49532CDEF}" type="datetime1">
              <a:rPr lang="ru-RU" smtClean="0"/>
              <a:t>13.02.2018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InfoUrok.ru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8631F-C964-47B5-B9E2-AC2B6FDB91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2857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DAC11-2776-4FC9-AA95-DA4718CBE983}" type="datetime1">
              <a:rPr lang="ru-RU" smtClean="0"/>
              <a:t>13.02.2018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InfoUrok.ru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8631F-C964-47B5-B9E2-AC2B6FDB91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26537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79B46-D5E9-47EE-B0C0-0DAC3F8D8D5D}" type="datetime1">
              <a:rPr lang="ru-RU" smtClean="0"/>
              <a:t>13.02.2018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InfoUrok.ru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8631F-C964-47B5-B9E2-AC2B6FDB91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8230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3B1BB-70BE-4F78-ACC8-D4E5E9933E3A}" type="datetime1">
              <a:rPr lang="ru-RU" smtClean="0"/>
              <a:t>13.02.2018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InfoUrok.ru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8631F-C964-47B5-B9E2-AC2B6FDB91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486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4319D-59BD-4ECC-9689-71417CCB5EBC}" type="datetime1">
              <a:rPr lang="ru-RU" smtClean="0"/>
              <a:t>13.02.2018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InfoUrok.ru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8631F-C964-47B5-B9E2-AC2B6FDB91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4202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A1365-2641-4DFE-BFEF-9F1183A6CFB3}" type="datetime1">
              <a:rPr lang="ru-RU" smtClean="0"/>
              <a:t>13.02.2018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InfoUrok.ru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8631F-C964-47B5-B9E2-AC2B6FDB91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7722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9DA45B-9E6E-47DA-96E6-9BD72F886D5F}" type="datetime1">
              <a:rPr lang="ru-RU" smtClean="0"/>
              <a:t>13.02.2018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© InfoUrok.ru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B8631F-C964-47B5-B9E2-AC2B6FDB91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0921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250" y="374901"/>
            <a:ext cx="5980089" cy="634657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862001" y="-8582080"/>
            <a:ext cx="5264375" cy="7684136"/>
          </a:xfrm>
          <a:prstGeom prst="rect">
            <a:avLst/>
          </a:prstGeom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© InfoUrok.ru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951820" y="280961"/>
            <a:ext cx="335906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>
                <a:solidFill>
                  <a:schemeClr val="accent6">
                    <a:lumMod val="75000"/>
                  </a:schemeClr>
                </a:solidFill>
              </a:rPr>
              <a:t> Девиз урока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882586" y="1646514"/>
            <a:ext cx="5123257" cy="233294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ru-RU" sz="28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Ум и </a:t>
            </a:r>
            <a:r>
              <a:rPr lang="ru-RU" sz="28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сердце</a:t>
            </a:r>
          </a:p>
          <a:p>
            <a:pPr algn="ctr">
              <a:lnSpc>
                <a:spcPct val="130000"/>
              </a:lnSpc>
            </a:pPr>
            <a:r>
              <a:rPr lang="ru-RU" sz="28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 работу </a:t>
            </a:r>
            <a:r>
              <a:rPr lang="ru-RU" sz="28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вложи, </a:t>
            </a:r>
          </a:p>
          <a:p>
            <a:pPr algn="ctr">
              <a:lnSpc>
                <a:spcPct val="130000"/>
              </a:lnSpc>
            </a:pPr>
            <a:r>
              <a:rPr lang="ru-RU" sz="28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Каждой секундой </a:t>
            </a:r>
            <a:endParaRPr lang="ru-RU" sz="2800" b="1" i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>
              <a:lnSpc>
                <a:spcPct val="130000"/>
              </a:lnSpc>
            </a:pPr>
            <a:r>
              <a:rPr lang="ru-RU" sz="28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</a:t>
            </a:r>
            <a:r>
              <a:rPr lang="ru-RU" sz="28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8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труде </a:t>
            </a:r>
            <a:r>
              <a:rPr lang="ru-RU" sz="28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дорожи</a:t>
            </a:r>
            <a:r>
              <a:rPr lang="ru-RU" sz="28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!</a:t>
            </a:r>
          </a:p>
        </p:txBody>
      </p:sp>
      <p:sp>
        <p:nvSpPr>
          <p:cNvPr id="12" name="Овал 11"/>
          <p:cNvSpPr/>
          <p:nvPr/>
        </p:nvSpPr>
        <p:spPr>
          <a:xfrm>
            <a:off x="7987039" y="-5970480"/>
            <a:ext cx="3644044" cy="2153669"/>
          </a:xfrm>
          <a:prstGeom prst="ellipse">
            <a:avLst/>
          </a:prstGeom>
          <a:gradFill>
            <a:gsLst>
              <a:gs pos="0">
                <a:schemeClr val="bg1">
                  <a:alpha val="0"/>
                </a:schemeClr>
              </a:gs>
              <a:gs pos="50000">
                <a:schemeClr val="bg1">
                  <a:alpha val="28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0"/>
          </a:gradFill>
          <a:ln w="28575">
            <a:noFill/>
          </a:ln>
          <a:effectLst>
            <a:glow rad="508000">
              <a:schemeClr val="bg1">
                <a:alpha val="14000"/>
              </a:schemeClr>
            </a:glow>
            <a:softEdge rad="3683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7525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ru-RU" dirty="0" smtClean="0"/>
          </a:p>
          <a:p>
            <a:r>
              <a:rPr lang="ru-RU" b="1" dirty="0" smtClean="0"/>
              <a:t>читать            </a:t>
            </a:r>
            <a:r>
              <a:rPr lang="en-US" b="1" dirty="0" smtClean="0"/>
              <a:t>  </a:t>
            </a:r>
            <a:r>
              <a:rPr lang="ru-RU" b="1" dirty="0" err="1" smtClean="0"/>
              <a:t>жүгіру</a:t>
            </a:r>
            <a:r>
              <a:rPr lang="ru-RU" b="1" dirty="0" smtClean="0"/>
              <a:t>                  </a:t>
            </a:r>
            <a:r>
              <a:rPr lang="en-US" b="1" dirty="0" smtClean="0"/>
              <a:t>play</a:t>
            </a:r>
            <a:endParaRPr lang="ru-RU" b="1" dirty="0" smtClean="0"/>
          </a:p>
          <a:p>
            <a:r>
              <a:rPr lang="ru-RU" b="1" dirty="0" smtClean="0"/>
              <a:t>учить                </a:t>
            </a:r>
            <a:r>
              <a:rPr lang="ru-RU" b="1" dirty="0" err="1" smtClean="0"/>
              <a:t>жазу</a:t>
            </a:r>
            <a:r>
              <a:rPr lang="ru-RU" b="1" dirty="0" smtClean="0"/>
              <a:t> </a:t>
            </a:r>
            <a:r>
              <a:rPr lang="en-US" b="1" dirty="0" smtClean="0"/>
              <a:t>        </a:t>
            </a:r>
            <a:r>
              <a:rPr lang="kk-KZ" b="1" dirty="0" smtClean="0"/>
              <a:t>             </a:t>
            </a:r>
            <a:r>
              <a:rPr lang="en-US" b="1" dirty="0" smtClean="0"/>
              <a:t>run</a:t>
            </a:r>
            <a:endParaRPr lang="ru-RU" b="1" dirty="0" smtClean="0"/>
          </a:p>
          <a:p>
            <a:r>
              <a:rPr lang="ru-RU" b="1" dirty="0" smtClean="0"/>
              <a:t>играть               </a:t>
            </a:r>
            <a:r>
              <a:rPr lang="ru-RU" b="1" dirty="0" err="1" smtClean="0"/>
              <a:t>отыру</a:t>
            </a:r>
            <a:r>
              <a:rPr lang="en-US" b="1" dirty="0" smtClean="0"/>
              <a:t> </a:t>
            </a:r>
            <a:r>
              <a:rPr lang="kk-KZ" b="1" dirty="0" smtClean="0"/>
              <a:t>                  </a:t>
            </a:r>
            <a:r>
              <a:rPr lang="en-US" b="1" dirty="0" smtClean="0"/>
              <a:t>write</a:t>
            </a:r>
            <a:endParaRPr lang="ru-RU" b="1" dirty="0" smtClean="0"/>
          </a:p>
          <a:p>
            <a:r>
              <a:rPr lang="ru-RU" b="1" dirty="0" smtClean="0"/>
              <a:t>бежать             </a:t>
            </a:r>
            <a:r>
              <a:rPr lang="ru-RU" b="1" dirty="0" err="1" smtClean="0"/>
              <a:t>жаттау</a:t>
            </a:r>
            <a:r>
              <a:rPr lang="en-US" b="1" dirty="0" smtClean="0"/>
              <a:t> </a:t>
            </a:r>
            <a:r>
              <a:rPr lang="kk-KZ" b="1" dirty="0" smtClean="0"/>
              <a:t>                  </a:t>
            </a:r>
            <a:r>
              <a:rPr lang="en-US" b="1" dirty="0" smtClean="0"/>
              <a:t>sit</a:t>
            </a:r>
            <a:endParaRPr lang="ru-RU" b="1" dirty="0" smtClean="0"/>
          </a:p>
          <a:p>
            <a:r>
              <a:rPr lang="ru-RU" b="1" dirty="0" smtClean="0"/>
              <a:t>писать               </a:t>
            </a:r>
            <a:r>
              <a:rPr lang="ru-RU" b="1" dirty="0" err="1" smtClean="0"/>
              <a:t>оқу</a:t>
            </a:r>
            <a:r>
              <a:rPr lang="en-US" b="1" dirty="0" smtClean="0"/>
              <a:t>     </a:t>
            </a:r>
            <a:r>
              <a:rPr lang="kk-KZ" b="1" dirty="0" smtClean="0"/>
              <a:t>                   </a:t>
            </a:r>
            <a:r>
              <a:rPr lang="en-US" b="1" dirty="0" smtClean="0"/>
              <a:t>read</a:t>
            </a:r>
            <a:endParaRPr lang="ru-RU" b="1" dirty="0" smtClean="0"/>
          </a:p>
          <a:p>
            <a:r>
              <a:rPr lang="en-US" b="1" dirty="0" smtClean="0"/>
              <a:t> </a:t>
            </a:r>
            <a:r>
              <a:rPr lang="kk-KZ" b="1" dirty="0" smtClean="0"/>
              <a:t>сидеть</a:t>
            </a:r>
            <a:r>
              <a:rPr lang="en-US" b="1" dirty="0"/>
              <a:t>        </a:t>
            </a:r>
            <a:r>
              <a:rPr lang="kk-KZ" b="1" dirty="0" smtClean="0"/>
              <a:t>      ойнау                    </a:t>
            </a:r>
            <a:r>
              <a:rPr lang="en-US" b="1" dirty="0" smtClean="0"/>
              <a:t>learn</a:t>
            </a:r>
            <a:endParaRPr lang="ru-RU" b="1" dirty="0"/>
          </a:p>
          <a:p>
            <a:r>
              <a:rPr lang="en-US" b="1" dirty="0" smtClean="0"/>
              <a:t>                                                       </a:t>
            </a:r>
            <a:endParaRPr lang="ru-RU" b="1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InfoUrok.ru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131664"/>
            <a:ext cx="7920880" cy="144655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endParaRPr lang="ru-RU" sz="4400" b="1" dirty="0" smtClean="0">
              <a:solidFill>
                <a:srgbClr val="002060"/>
              </a:solidFill>
              <a:latin typeface="Segoe Print" pitchFamily="2" charset="0"/>
            </a:endParaRPr>
          </a:p>
          <a:p>
            <a:r>
              <a:rPr lang="ru-RU" sz="4400" b="1" dirty="0" smtClean="0">
                <a:solidFill>
                  <a:srgbClr val="002060"/>
                </a:solidFill>
                <a:latin typeface="Segoe Print" pitchFamily="2" charset="0"/>
              </a:rPr>
              <a:t>Игра </a:t>
            </a:r>
            <a:r>
              <a:rPr lang="ru-RU" sz="4000" b="1" dirty="0" smtClean="0">
                <a:solidFill>
                  <a:srgbClr val="002060"/>
                </a:solidFill>
                <a:latin typeface="Segoe Print" pitchFamily="2" charset="0"/>
              </a:rPr>
              <a:t>«</a:t>
            </a:r>
            <a:r>
              <a:rPr lang="ru-RU" sz="4400" b="1" dirty="0" smtClean="0">
                <a:solidFill>
                  <a:srgbClr val="7030A0"/>
                </a:solidFill>
                <a:latin typeface="Segoe Print" pitchFamily="2" charset="0"/>
              </a:rPr>
              <a:t>Собери пару</a:t>
            </a:r>
            <a:r>
              <a:rPr lang="ru-RU" sz="4000" b="1" dirty="0" smtClean="0">
                <a:solidFill>
                  <a:srgbClr val="002060"/>
                </a:solidFill>
                <a:latin typeface="Segoe Print" pitchFamily="2" charset="0"/>
              </a:rPr>
              <a:t>»</a:t>
            </a:r>
            <a:endParaRPr lang="ru-RU" sz="4000" b="1" dirty="0">
              <a:solidFill>
                <a:srgbClr val="002060"/>
              </a:solidFill>
              <a:latin typeface="Segoe Pri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8993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kk-KZ" sz="6000" b="1" dirty="0" smtClean="0">
                <a:solidFill>
                  <a:srgbClr val="FF0000"/>
                </a:solidFill>
              </a:rPr>
              <a:t>Проверь себя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читать </a:t>
            </a:r>
            <a:r>
              <a:rPr lang="ru-RU" b="1" dirty="0" smtClean="0"/>
              <a:t>               </a:t>
            </a:r>
            <a:r>
              <a:rPr lang="ru-RU" b="1" dirty="0" err="1" smtClean="0"/>
              <a:t>оқу</a:t>
            </a:r>
            <a:r>
              <a:rPr lang="ru-RU" b="1" dirty="0" smtClean="0"/>
              <a:t>                        </a:t>
            </a:r>
            <a:r>
              <a:rPr lang="en-US" b="1" dirty="0"/>
              <a:t>read</a:t>
            </a:r>
            <a:endParaRPr lang="ru-RU" b="1" dirty="0"/>
          </a:p>
          <a:p>
            <a:r>
              <a:rPr lang="ru-RU" b="1" dirty="0" smtClean="0"/>
              <a:t> учить                 </a:t>
            </a:r>
            <a:r>
              <a:rPr lang="ru-RU" b="1" dirty="0" err="1" smtClean="0"/>
              <a:t>жаттау</a:t>
            </a:r>
            <a:r>
              <a:rPr lang="en-US" b="1" dirty="0" smtClean="0"/>
              <a:t> </a:t>
            </a:r>
            <a:r>
              <a:rPr lang="kk-KZ" b="1" dirty="0" smtClean="0"/>
              <a:t>                 </a:t>
            </a:r>
            <a:r>
              <a:rPr lang="en-US" b="1" dirty="0" smtClean="0"/>
              <a:t>learn</a:t>
            </a:r>
            <a:r>
              <a:rPr lang="ru-RU" b="1" dirty="0" smtClean="0"/>
              <a:t>  </a:t>
            </a:r>
            <a:r>
              <a:rPr lang="en-US" b="1" dirty="0" smtClean="0"/>
              <a:t>        </a:t>
            </a:r>
            <a:r>
              <a:rPr lang="kk-KZ" b="1" dirty="0" smtClean="0"/>
              <a:t>             </a:t>
            </a:r>
            <a:endParaRPr lang="ru-RU" b="1" dirty="0"/>
          </a:p>
          <a:p>
            <a:r>
              <a:rPr lang="ru-RU" b="1" dirty="0"/>
              <a:t>играть </a:t>
            </a:r>
            <a:r>
              <a:rPr lang="ru-RU" b="1" dirty="0" smtClean="0"/>
              <a:t>               </a:t>
            </a:r>
            <a:r>
              <a:rPr lang="kk-KZ" b="1" dirty="0" smtClean="0"/>
              <a:t>ойнау</a:t>
            </a:r>
            <a:r>
              <a:rPr lang="ru-RU" b="1" dirty="0" smtClean="0"/>
              <a:t>                   </a:t>
            </a:r>
            <a:r>
              <a:rPr lang="en-US" b="1" dirty="0"/>
              <a:t>play</a:t>
            </a:r>
            <a:endParaRPr lang="ru-RU" b="1" dirty="0"/>
          </a:p>
          <a:p>
            <a:r>
              <a:rPr lang="ru-RU" b="1" dirty="0" smtClean="0"/>
              <a:t>бежать                </a:t>
            </a:r>
            <a:r>
              <a:rPr lang="ru-RU" b="1" dirty="0" err="1" smtClean="0"/>
              <a:t>жүгіру</a:t>
            </a:r>
            <a:r>
              <a:rPr lang="ru-RU" b="1" dirty="0" smtClean="0"/>
              <a:t>                 </a:t>
            </a:r>
            <a:r>
              <a:rPr lang="en-US" b="1" dirty="0" smtClean="0"/>
              <a:t>run</a:t>
            </a:r>
            <a:endParaRPr lang="ru-RU" b="1" dirty="0"/>
          </a:p>
          <a:p>
            <a:r>
              <a:rPr lang="ru-RU" b="1" dirty="0" smtClean="0"/>
              <a:t> писать                </a:t>
            </a:r>
            <a:r>
              <a:rPr lang="ru-RU" b="1" dirty="0" err="1" smtClean="0"/>
              <a:t>жазу</a:t>
            </a:r>
            <a:r>
              <a:rPr lang="ru-RU" b="1" dirty="0" smtClean="0"/>
              <a:t>                    </a:t>
            </a:r>
            <a:r>
              <a:rPr lang="en-US" b="1" dirty="0"/>
              <a:t>write</a:t>
            </a:r>
            <a:endParaRPr lang="ru-RU" b="1" dirty="0"/>
          </a:p>
          <a:p>
            <a:r>
              <a:rPr lang="kk-KZ" b="1" dirty="0" smtClean="0"/>
              <a:t>сидеть</a:t>
            </a:r>
            <a:r>
              <a:rPr lang="en-US" b="1" dirty="0" smtClean="0"/>
              <a:t> </a:t>
            </a:r>
            <a:r>
              <a:rPr lang="kk-KZ" b="1" dirty="0" smtClean="0"/>
              <a:t>                </a:t>
            </a:r>
            <a:r>
              <a:rPr lang="ru-RU" b="1" dirty="0" err="1" smtClean="0"/>
              <a:t>отыру</a:t>
            </a:r>
            <a:r>
              <a:rPr lang="en-US" b="1" dirty="0" smtClean="0"/>
              <a:t> </a:t>
            </a:r>
            <a:r>
              <a:rPr lang="kk-KZ" b="1" dirty="0" smtClean="0"/>
              <a:t>                  </a:t>
            </a:r>
            <a:r>
              <a:rPr lang="en-US" b="1" dirty="0" smtClean="0"/>
              <a:t>sit</a:t>
            </a:r>
            <a:endParaRPr lang="ru-RU" b="1" dirty="0"/>
          </a:p>
          <a:p>
            <a:endParaRPr lang="ru-RU" b="1" dirty="0"/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InfoUrok.ru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9981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602"/>
            <a:ext cx="8229600" cy="1143000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r>
              <a:rPr lang="ru-RU" sz="3600" b="1" dirty="0" smtClean="0"/>
              <a:t>Подбери  подходящие по смыслу глаголы-антонимы (устно)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993307"/>
          </a:xfrm>
        </p:spPr>
        <p:txBody>
          <a:bodyPr/>
          <a:lstStyle/>
          <a:p>
            <a:r>
              <a:rPr lang="ru-RU" b="1" dirty="0" smtClean="0"/>
              <a:t>-Доброе слово дом построит, а злое……</a:t>
            </a:r>
          </a:p>
          <a:p>
            <a:r>
              <a:rPr lang="ru-RU" b="1" dirty="0" smtClean="0"/>
              <a:t>-Человек от лени болеет, а от труда……</a:t>
            </a:r>
          </a:p>
          <a:p>
            <a:r>
              <a:rPr lang="ru-RU" b="1" dirty="0" smtClean="0"/>
              <a:t>- Умей вовремя сказать, умей вовремя…..</a:t>
            </a:r>
          </a:p>
          <a:p>
            <a:r>
              <a:rPr lang="ru-RU" b="1" dirty="0" smtClean="0"/>
              <a:t>-Труд всегда дает, а лень…..</a:t>
            </a:r>
          </a:p>
          <a:p>
            <a:pPr marL="0" indent="0">
              <a:buNone/>
            </a:pPr>
            <a:r>
              <a:rPr lang="ru-RU" b="1" dirty="0"/>
              <a:t> 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InfoUrok.ru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0610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8" y="1779724"/>
            <a:ext cx="3251991" cy="4131387"/>
          </a:xfrm>
          <a:prstGeom prst="rect">
            <a:avLst/>
          </a:prstGeom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InfoUrok.ru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079612" y="152636"/>
            <a:ext cx="7452828" cy="1200329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</a:rPr>
              <a:t>Вставьте </a:t>
            </a:r>
            <a:r>
              <a:rPr lang="ru-RU" sz="3600" b="1" dirty="0" smtClean="0">
                <a:solidFill>
                  <a:srgbClr val="FF0000"/>
                </a:solidFill>
              </a:rPr>
              <a:t> пропущенные буквы и определите время и лицо глаголов 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392473" y="1757140"/>
            <a:ext cx="5500007" cy="4711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ru-RU" sz="2700" i="1" dirty="0" smtClean="0"/>
              <a:t>	</a:t>
            </a:r>
            <a:r>
              <a:rPr lang="ru-RU" sz="2700" b="1" i="1" dirty="0" err="1" smtClean="0"/>
              <a:t>С</a:t>
            </a:r>
            <a:r>
              <a:rPr lang="ru-RU" sz="2700" b="1" i="1" dirty="0" err="1"/>
              <a:t>..</a:t>
            </a:r>
            <a:r>
              <a:rPr lang="ru-RU" sz="2700" b="1" i="1" dirty="0" err="1" smtClean="0"/>
              <a:t>брались</a:t>
            </a:r>
            <a:r>
              <a:rPr lang="ru-RU" sz="2700" b="1" i="1" dirty="0" smtClean="0"/>
              <a:t> </a:t>
            </a:r>
            <a:r>
              <a:rPr lang="ru-RU" sz="2700" b="1" i="1" dirty="0"/>
              <a:t> </a:t>
            </a:r>
            <a:r>
              <a:rPr lang="ru-RU" sz="2700" b="1" i="1" dirty="0" smtClean="0"/>
              <a:t>мальчики  </a:t>
            </a:r>
            <a:r>
              <a:rPr lang="ru-RU" sz="2700" b="1" i="1" dirty="0"/>
              <a:t>на рыбную ловлю. Встали рано. Кликнули </a:t>
            </a:r>
            <a:r>
              <a:rPr lang="ru-RU" sz="2700" b="1" i="1" dirty="0" smtClean="0"/>
              <a:t>щ..</a:t>
            </a:r>
            <a:r>
              <a:rPr lang="ru-RU" sz="2700" b="1" i="1" dirty="0" err="1" smtClean="0"/>
              <a:t>нка</a:t>
            </a:r>
            <a:r>
              <a:rPr lang="ru-RU" sz="2700" b="1" i="1" dirty="0" smtClean="0"/>
              <a:t> </a:t>
            </a:r>
            <a:r>
              <a:rPr lang="ru-RU" sz="2700" b="1" i="1" dirty="0"/>
              <a:t>Шарика.  Он </a:t>
            </a:r>
            <a:r>
              <a:rPr lang="ru-RU" sz="2700" b="1" i="1" dirty="0" smtClean="0"/>
              <a:t>быстро  </a:t>
            </a:r>
            <a:r>
              <a:rPr lang="ru-RU" sz="2700" b="1" i="1" dirty="0" err="1"/>
              <a:t>примч</a:t>
            </a:r>
            <a:r>
              <a:rPr lang="ru-RU" sz="2700" b="1" i="1" dirty="0"/>
              <a:t>..</a:t>
            </a:r>
            <a:r>
              <a:rPr lang="ru-RU" sz="2700" b="1" i="1" dirty="0" err="1"/>
              <a:t>лся</a:t>
            </a:r>
            <a:r>
              <a:rPr lang="ru-RU" sz="2700" b="1" i="1" dirty="0"/>
              <a:t>.   </a:t>
            </a:r>
            <a:endParaRPr lang="ru-RU" sz="2700" b="1" i="1" dirty="0" smtClean="0"/>
          </a:p>
          <a:p>
            <a:pPr>
              <a:lnSpc>
                <a:spcPct val="120000"/>
              </a:lnSpc>
            </a:pPr>
            <a:r>
              <a:rPr lang="ru-RU" sz="2700" b="1" i="1" dirty="0"/>
              <a:t>	</a:t>
            </a:r>
            <a:r>
              <a:rPr lang="ru-RU" sz="2700" b="1" i="1" dirty="0" smtClean="0"/>
              <a:t>Отправились  все </a:t>
            </a:r>
            <a:r>
              <a:rPr lang="ru-RU" sz="2700" b="1" i="1" dirty="0"/>
              <a:t>к </a:t>
            </a:r>
            <a:r>
              <a:rPr lang="ru-RU" sz="2700" b="1" i="1" dirty="0" smtClean="0"/>
              <a:t> </a:t>
            </a:r>
            <a:r>
              <a:rPr lang="ru-RU" sz="2700" b="1" i="1" dirty="0" err="1" smtClean="0"/>
              <a:t>оз</a:t>
            </a:r>
            <a:r>
              <a:rPr lang="ru-RU" sz="2700" b="1" i="1" dirty="0"/>
              <a:t>..</a:t>
            </a:r>
            <a:r>
              <a:rPr lang="ru-RU" sz="2700" b="1" i="1" dirty="0" err="1"/>
              <a:t>ру</a:t>
            </a:r>
            <a:r>
              <a:rPr lang="ru-RU" sz="2700" b="1" i="1" dirty="0" smtClean="0"/>
              <a:t>.  </a:t>
            </a:r>
            <a:r>
              <a:rPr lang="ru-RU" sz="2700" b="1" i="1" dirty="0"/>
              <a:t>Уже </a:t>
            </a:r>
            <a:r>
              <a:rPr lang="ru-RU" sz="2700" b="1" i="1" dirty="0" smtClean="0"/>
              <a:t> в  </a:t>
            </a:r>
            <a:r>
              <a:rPr lang="ru-RU" sz="2700" b="1" i="1" dirty="0" err="1" smtClean="0"/>
              <a:t>д</a:t>
            </a:r>
            <a:r>
              <a:rPr lang="ru-RU" sz="2700" b="1" i="1" dirty="0" err="1"/>
              <a:t>..роге</a:t>
            </a:r>
            <a:r>
              <a:rPr lang="ru-RU" sz="2700" b="1" i="1" dirty="0"/>
              <a:t> </a:t>
            </a:r>
            <a:r>
              <a:rPr lang="ru-RU" sz="2700" b="1" i="1" dirty="0" smtClean="0"/>
              <a:t> </a:t>
            </a:r>
            <a:r>
              <a:rPr lang="ru-RU" sz="2700" b="1" i="1" dirty="0" err="1" smtClean="0"/>
              <a:t>з</a:t>
            </a:r>
            <a:r>
              <a:rPr lang="ru-RU" sz="2700" b="1" i="1" dirty="0" err="1"/>
              <a:t>..метили</a:t>
            </a:r>
            <a:r>
              <a:rPr lang="ru-RU" sz="2700" b="1" i="1" dirty="0"/>
              <a:t>: крадётся за ними </a:t>
            </a:r>
            <a:r>
              <a:rPr lang="ru-RU" sz="2700" b="1" i="1" dirty="0" smtClean="0"/>
              <a:t>кот </a:t>
            </a:r>
            <a:r>
              <a:rPr lang="ru-RU" sz="2700" b="1" i="1" dirty="0"/>
              <a:t>Пушок.   Он тоже  любил  </a:t>
            </a:r>
            <a:r>
              <a:rPr lang="ru-RU" sz="2700" b="1" i="1" dirty="0" smtClean="0"/>
              <a:t>полакомиться  </a:t>
            </a:r>
            <a:r>
              <a:rPr lang="ru-RU" sz="2700" b="1" i="1" dirty="0" err="1"/>
              <a:t>ры</a:t>
            </a:r>
            <a:r>
              <a:rPr lang="ru-RU" sz="2700" b="1" i="1" dirty="0"/>
              <a:t>..кой</a:t>
            </a:r>
            <a:r>
              <a:rPr lang="ru-RU" sz="2700" b="1" i="1" dirty="0" smtClean="0"/>
              <a:t>.</a:t>
            </a:r>
            <a:endParaRPr lang="ru-RU" sz="2700" b="1" i="1" dirty="0"/>
          </a:p>
        </p:txBody>
      </p:sp>
    </p:spTree>
    <p:extLst>
      <p:ext uri="{BB962C8B-B14F-4D97-AF65-F5344CB8AC3E}">
        <p14:creationId xmlns:p14="http://schemas.microsoft.com/office/powerpoint/2010/main" val="1313642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8" y="1779724"/>
            <a:ext cx="3251991" cy="4131387"/>
          </a:xfrm>
          <a:prstGeom prst="rect">
            <a:avLst/>
          </a:prstGeom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InfoUrok.ru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913935" y="152636"/>
            <a:ext cx="400045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accent6">
                    <a:lumMod val="75000"/>
                  </a:schemeClr>
                </a:solidFill>
              </a:rPr>
              <a:t>Проверьте себя</a:t>
            </a:r>
            <a:endParaRPr lang="ru-RU" sz="4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392473" y="1757140"/>
            <a:ext cx="5500007" cy="4579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ru-RU" sz="2700" i="1" dirty="0" smtClean="0"/>
              <a:t>	С</a:t>
            </a:r>
            <a:r>
              <a:rPr lang="ru-RU" sz="2700" b="1" i="1" dirty="0" smtClean="0">
                <a:solidFill>
                  <a:srgbClr val="C00000"/>
                </a:solidFill>
              </a:rPr>
              <a:t>о</a:t>
            </a:r>
            <a:r>
              <a:rPr lang="ru-RU" sz="2700" i="1" dirty="0" smtClean="0"/>
              <a:t>брались </a:t>
            </a:r>
            <a:r>
              <a:rPr lang="ru-RU" sz="2700" i="1" dirty="0"/>
              <a:t>мальчики </a:t>
            </a:r>
            <a:r>
              <a:rPr lang="ru-RU" sz="2700" i="1" dirty="0" smtClean="0"/>
              <a:t> </a:t>
            </a:r>
            <a:r>
              <a:rPr lang="ru-RU" sz="2700" i="1" dirty="0"/>
              <a:t>на рыбную ловлю. Встали рано. Кликнули щ</a:t>
            </a:r>
            <a:r>
              <a:rPr lang="ru-RU" sz="2700" i="1" dirty="0">
                <a:solidFill>
                  <a:srgbClr val="FF0000"/>
                </a:solidFill>
              </a:rPr>
              <a:t>е</a:t>
            </a:r>
            <a:r>
              <a:rPr lang="ru-RU" sz="2700" i="1" dirty="0"/>
              <a:t>нка Шарика. Он быстро примч</a:t>
            </a:r>
            <a:r>
              <a:rPr lang="ru-RU" sz="2700" b="1" i="1" dirty="0">
                <a:solidFill>
                  <a:srgbClr val="C00000"/>
                </a:solidFill>
              </a:rPr>
              <a:t>а</a:t>
            </a:r>
            <a:r>
              <a:rPr lang="ru-RU" sz="2700" i="1" dirty="0"/>
              <a:t>лся. </a:t>
            </a:r>
            <a:endParaRPr lang="ru-RU" sz="2700" i="1" dirty="0" smtClean="0"/>
          </a:p>
          <a:p>
            <a:pPr>
              <a:lnSpc>
                <a:spcPct val="120000"/>
              </a:lnSpc>
            </a:pPr>
            <a:r>
              <a:rPr lang="ru-RU" sz="2700" i="1" dirty="0"/>
              <a:t>	О</a:t>
            </a:r>
            <a:r>
              <a:rPr lang="ru-RU" sz="2700" i="1" dirty="0" smtClean="0"/>
              <a:t>тправились </a:t>
            </a:r>
            <a:r>
              <a:rPr lang="ru-RU" sz="2700" i="1" dirty="0"/>
              <a:t>все к оз</a:t>
            </a:r>
            <a:r>
              <a:rPr lang="ru-RU" sz="2700" b="1" i="1" dirty="0">
                <a:solidFill>
                  <a:srgbClr val="C00000"/>
                </a:solidFill>
              </a:rPr>
              <a:t>е</a:t>
            </a:r>
            <a:r>
              <a:rPr lang="ru-RU" sz="2700" i="1" dirty="0"/>
              <a:t>ру. Уже в д</a:t>
            </a:r>
            <a:r>
              <a:rPr lang="ru-RU" sz="2700" b="1" i="1" dirty="0">
                <a:solidFill>
                  <a:srgbClr val="C00000"/>
                </a:solidFill>
              </a:rPr>
              <a:t>о</a:t>
            </a:r>
            <a:r>
              <a:rPr lang="ru-RU" sz="2700" i="1" dirty="0"/>
              <a:t>роге з</a:t>
            </a:r>
            <a:r>
              <a:rPr lang="ru-RU" sz="2700" b="1" i="1" dirty="0">
                <a:solidFill>
                  <a:srgbClr val="C00000"/>
                </a:solidFill>
              </a:rPr>
              <a:t>а</a:t>
            </a:r>
            <a:r>
              <a:rPr lang="ru-RU" sz="2700" i="1" dirty="0"/>
              <a:t>метили: крадётся за ними кот П</a:t>
            </a:r>
            <a:r>
              <a:rPr lang="ru-RU" sz="2700" i="1" dirty="0" smtClean="0"/>
              <a:t>ушок</a:t>
            </a:r>
            <a:r>
              <a:rPr lang="ru-RU" sz="2700" i="1" dirty="0"/>
              <a:t>. Он тоже  любил </a:t>
            </a:r>
            <a:r>
              <a:rPr lang="ru-RU" sz="2700" i="1" dirty="0" smtClean="0"/>
              <a:t>п</a:t>
            </a:r>
            <a:r>
              <a:rPr lang="ru-RU" sz="2700" i="1" dirty="0"/>
              <a:t>о</a:t>
            </a:r>
            <a:r>
              <a:rPr lang="ru-RU" sz="2700" i="1" dirty="0" smtClean="0"/>
              <a:t>лакомиться ры</a:t>
            </a:r>
            <a:r>
              <a:rPr lang="ru-RU" sz="2700" b="1" i="1" dirty="0" smtClean="0">
                <a:solidFill>
                  <a:srgbClr val="C00000"/>
                </a:solidFill>
              </a:rPr>
              <a:t>б</a:t>
            </a:r>
            <a:r>
              <a:rPr lang="ru-RU" sz="2700" i="1" dirty="0" smtClean="0"/>
              <a:t>кой</a:t>
            </a:r>
            <a:r>
              <a:rPr lang="ru-RU" sz="2700" i="1" dirty="0"/>
              <a:t>.</a:t>
            </a:r>
            <a:br>
              <a:rPr lang="ru-RU" sz="2700" i="1" dirty="0"/>
            </a:br>
            <a:endParaRPr lang="ru-RU" sz="2700" i="1" dirty="0"/>
          </a:p>
        </p:txBody>
      </p:sp>
    </p:spTree>
    <p:extLst>
      <p:ext uri="{BB962C8B-B14F-4D97-AF65-F5344CB8AC3E}">
        <p14:creationId xmlns:p14="http://schemas.microsoft.com/office/powerpoint/2010/main" val="333618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InfoUrok.ru</a:t>
            </a:r>
            <a:endParaRPr lang="ru-RU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491731" y="1761767"/>
            <a:ext cx="5508761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2800" b="1" i="1" dirty="0"/>
              <a:t>Я  считаю, что урок прошёл для меня с пользой. 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491731" y="3471123"/>
            <a:ext cx="5400749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2800" b="1" i="1" dirty="0"/>
              <a:t>Я  </a:t>
            </a:r>
            <a:r>
              <a:rPr lang="ru-RU" sz="2800" b="1" i="1" dirty="0" smtClean="0"/>
              <a:t>многому научился, но ещё нуждаюсь в помощи.</a:t>
            </a:r>
            <a:endParaRPr lang="ru-RU" sz="2800" b="1" i="1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3491731" y="5492347"/>
            <a:ext cx="461337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2800" b="1" i="1" dirty="0" smtClean="0"/>
              <a:t>Мне было трудно </a:t>
            </a:r>
            <a:r>
              <a:rPr lang="ru-RU" sz="2800" b="1" i="1" dirty="0"/>
              <a:t>на уроке.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383868" y="188640"/>
            <a:ext cx="281609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>
                <a:solidFill>
                  <a:schemeClr val="accent6">
                    <a:lumMod val="75000"/>
                  </a:schemeClr>
                </a:solidFill>
              </a:rPr>
              <a:t>Рефлексия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190" y="3284864"/>
            <a:ext cx="1426191" cy="132662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190" y="5002213"/>
            <a:ext cx="1426191" cy="132662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694" y="1589375"/>
            <a:ext cx="1396376" cy="129889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2070" y="1738503"/>
            <a:ext cx="1256225" cy="114976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596" y="5179075"/>
            <a:ext cx="1256225" cy="114976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381" y="3461726"/>
            <a:ext cx="1256225" cy="1149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96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InfoUrok.ru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7242" y="749055"/>
            <a:ext cx="3661070" cy="5136266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699792" y="2636912"/>
            <a:ext cx="4090863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b="1" dirty="0">
                <a:solidFill>
                  <a:schemeClr val="accent6">
                    <a:lumMod val="75000"/>
                  </a:schemeClr>
                </a:solidFill>
              </a:rPr>
              <a:t>Молодцы!</a:t>
            </a:r>
          </a:p>
        </p:txBody>
      </p:sp>
      <p:sp>
        <p:nvSpPr>
          <p:cNvPr id="10" name="Скругленная прямоугольная выноска 9"/>
          <p:cNvSpPr/>
          <p:nvPr/>
        </p:nvSpPr>
        <p:spPr>
          <a:xfrm>
            <a:off x="1691680" y="749055"/>
            <a:ext cx="6674934" cy="1244393"/>
          </a:xfrm>
          <a:custGeom>
            <a:avLst/>
            <a:gdLst>
              <a:gd name="connsiteX0" fmla="*/ 0 w 5342786"/>
              <a:gd name="connsiteY0" fmla="*/ 116623 h 699726"/>
              <a:gd name="connsiteX1" fmla="*/ 116623 w 5342786"/>
              <a:gd name="connsiteY1" fmla="*/ 0 h 699726"/>
              <a:gd name="connsiteX2" fmla="*/ 890464 w 5342786"/>
              <a:gd name="connsiteY2" fmla="*/ 0 h 699726"/>
              <a:gd name="connsiteX3" fmla="*/ 890464 w 5342786"/>
              <a:gd name="connsiteY3" fmla="*/ 0 h 699726"/>
              <a:gd name="connsiteX4" fmla="*/ 2226161 w 5342786"/>
              <a:gd name="connsiteY4" fmla="*/ 0 h 699726"/>
              <a:gd name="connsiteX5" fmla="*/ 5226163 w 5342786"/>
              <a:gd name="connsiteY5" fmla="*/ 0 h 699726"/>
              <a:gd name="connsiteX6" fmla="*/ 5342786 w 5342786"/>
              <a:gd name="connsiteY6" fmla="*/ 116623 h 699726"/>
              <a:gd name="connsiteX7" fmla="*/ 5342786 w 5342786"/>
              <a:gd name="connsiteY7" fmla="*/ 408174 h 699726"/>
              <a:gd name="connsiteX8" fmla="*/ 5342786 w 5342786"/>
              <a:gd name="connsiteY8" fmla="*/ 408174 h 699726"/>
              <a:gd name="connsiteX9" fmla="*/ 5342786 w 5342786"/>
              <a:gd name="connsiteY9" fmla="*/ 583105 h 699726"/>
              <a:gd name="connsiteX10" fmla="*/ 5342786 w 5342786"/>
              <a:gd name="connsiteY10" fmla="*/ 583103 h 699726"/>
              <a:gd name="connsiteX11" fmla="*/ 5226163 w 5342786"/>
              <a:gd name="connsiteY11" fmla="*/ 699726 h 699726"/>
              <a:gd name="connsiteX12" fmla="*/ 2226161 w 5342786"/>
              <a:gd name="connsiteY12" fmla="*/ 699726 h 699726"/>
              <a:gd name="connsiteX13" fmla="*/ -1222964 w 5342786"/>
              <a:gd name="connsiteY13" fmla="*/ 1244393 h 699726"/>
              <a:gd name="connsiteX14" fmla="*/ 890464 w 5342786"/>
              <a:gd name="connsiteY14" fmla="*/ 699726 h 699726"/>
              <a:gd name="connsiteX15" fmla="*/ 116623 w 5342786"/>
              <a:gd name="connsiteY15" fmla="*/ 699726 h 699726"/>
              <a:gd name="connsiteX16" fmla="*/ 0 w 5342786"/>
              <a:gd name="connsiteY16" fmla="*/ 583103 h 699726"/>
              <a:gd name="connsiteX17" fmla="*/ 0 w 5342786"/>
              <a:gd name="connsiteY17" fmla="*/ 583105 h 699726"/>
              <a:gd name="connsiteX18" fmla="*/ 0 w 5342786"/>
              <a:gd name="connsiteY18" fmla="*/ 408174 h 699726"/>
              <a:gd name="connsiteX19" fmla="*/ 0 w 5342786"/>
              <a:gd name="connsiteY19" fmla="*/ 408174 h 699726"/>
              <a:gd name="connsiteX20" fmla="*/ 0 w 5342786"/>
              <a:gd name="connsiteY20" fmla="*/ 116623 h 699726"/>
              <a:gd name="connsiteX0" fmla="*/ 1222964 w 6565750"/>
              <a:gd name="connsiteY0" fmla="*/ 116623 h 1244393"/>
              <a:gd name="connsiteX1" fmla="*/ 1339587 w 6565750"/>
              <a:gd name="connsiteY1" fmla="*/ 0 h 1244393"/>
              <a:gd name="connsiteX2" fmla="*/ 2113428 w 6565750"/>
              <a:gd name="connsiteY2" fmla="*/ 0 h 1244393"/>
              <a:gd name="connsiteX3" fmla="*/ 2113428 w 6565750"/>
              <a:gd name="connsiteY3" fmla="*/ 0 h 1244393"/>
              <a:gd name="connsiteX4" fmla="*/ 3449125 w 6565750"/>
              <a:gd name="connsiteY4" fmla="*/ 0 h 1244393"/>
              <a:gd name="connsiteX5" fmla="*/ 6449127 w 6565750"/>
              <a:gd name="connsiteY5" fmla="*/ 0 h 1244393"/>
              <a:gd name="connsiteX6" fmla="*/ 6565750 w 6565750"/>
              <a:gd name="connsiteY6" fmla="*/ 116623 h 1244393"/>
              <a:gd name="connsiteX7" fmla="*/ 6565750 w 6565750"/>
              <a:gd name="connsiteY7" fmla="*/ 408174 h 1244393"/>
              <a:gd name="connsiteX8" fmla="*/ 6565750 w 6565750"/>
              <a:gd name="connsiteY8" fmla="*/ 408174 h 1244393"/>
              <a:gd name="connsiteX9" fmla="*/ 6565750 w 6565750"/>
              <a:gd name="connsiteY9" fmla="*/ 583105 h 1244393"/>
              <a:gd name="connsiteX10" fmla="*/ 6565750 w 6565750"/>
              <a:gd name="connsiteY10" fmla="*/ 583103 h 1244393"/>
              <a:gd name="connsiteX11" fmla="*/ 6449127 w 6565750"/>
              <a:gd name="connsiteY11" fmla="*/ 699726 h 1244393"/>
              <a:gd name="connsiteX12" fmla="*/ 2750625 w 6565750"/>
              <a:gd name="connsiteY12" fmla="*/ 725126 h 1244393"/>
              <a:gd name="connsiteX13" fmla="*/ 0 w 6565750"/>
              <a:gd name="connsiteY13" fmla="*/ 1244393 h 1244393"/>
              <a:gd name="connsiteX14" fmla="*/ 2113428 w 6565750"/>
              <a:gd name="connsiteY14" fmla="*/ 699726 h 1244393"/>
              <a:gd name="connsiteX15" fmla="*/ 1339587 w 6565750"/>
              <a:gd name="connsiteY15" fmla="*/ 699726 h 1244393"/>
              <a:gd name="connsiteX16" fmla="*/ 1222964 w 6565750"/>
              <a:gd name="connsiteY16" fmla="*/ 583103 h 1244393"/>
              <a:gd name="connsiteX17" fmla="*/ 1222964 w 6565750"/>
              <a:gd name="connsiteY17" fmla="*/ 583105 h 1244393"/>
              <a:gd name="connsiteX18" fmla="*/ 1222964 w 6565750"/>
              <a:gd name="connsiteY18" fmla="*/ 408174 h 1244393"/>
              <a:gd name="connsiteX19" fmla="*/ 1222964 w 6565750"/>
              <a:gd name="connsiteY19" fmla="*/ 408174 h 1244393"/>
              <a:gd name="connsiteX20" fmla="*/ 1222964 w 6565750"/>
              <a:gd name="connsiteY20" fmla="*/ 116623 h 1244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565750" h="1244393">
                <a:moveTo>
                  <a:pt x="1222964" y="116623"/>
                </a:moveTo>
                <a:cubicBezTo>
                  <a:pt x="1222964" y="52214"/>
                  <a:pt x="1275178" y="0"/>
                  <a:pt x="1339587" y="0"/>
                </a:cubicBezTo>
                <a:lnTo>
                  <a:pt x="2113428" y="0"/>
                </a:lnTo>
                <a:lnTo>
                  <a:pt x="2113428" y="0"/>
                </a:lnTo>
                <a:lnTo>
                  <a:pt x="3449125" y="0"/>
                </a:lnTo>
                <a:lnTo>
                  <a:pt x="6449127" y="0"/>
                </a:lnTo>
                <a:cubicBezTo>
                  <a:pt x="6513536" y="0"/>
                  <a:pt x="6565750" y="52214"/>
                  <a:pt x="6565750" y="116623"/>
                </a:cubicBezTo>
                <a:lnTo>
                  <a:pt x="6565750" y="408174"/>
                </a:lnTo>
                <a:lnTo>
                  <a:pt x="6565750" y="408174"/>
                </a:lnTo>
                <a:lnTo>
                  <a:pt x="6565750" y="583105"/>
                </a:lnTo>
                <a:lnTo>
                  <a:pt x="6565750" y="583103"/>
                </a:lnTo>
                <a:cubicBezTo>
                  <a:pt x="6565750" y="647512"/>
                  <a:pt x="6513536" y="699726"/>
                  <a:pt x="6449127" y="699726"/>
                </a:cubicBezTo>
                <a:lnTo>
                  <a:pt x="2750625" y="725126"/>
                </a:lnTo>
                <a:lnTo>
                  <a:pt x="0" y="1244393"/>
                </a:lnTo>
                <a:lnTo>
                  <a:pt x="2113428" y="699726"/>
                </a:lnTo>
                <a:lnTo>
                  <a:pt x="1339587" y="699726"/>
                </a:lnTo>
                <a:cubicBezTo>
                  <a:pt x="1275178" y="699726"/>
                  <a:pt x="1222964" y="647512"/>
                  <a:pt x="1222964" y="583103"/>
                </a:cubicBezTo>
                <a:lnTo>
                  <a:pt x="1222964" y="583105"/>
                </a:lnTo>
                <a:lnTo>
                  <a:pt x="1222964" y="408174"/>
                </a:lnTo>
                <a:lnTo>
                  <a:pt x="1222964" y="408174"/>
                </a:lnTo>
                <a:lnTo>
                  <a:pt x="1222964" y="116623"/>
                </a:lnTo>
                <a:close/>
              </a:path>
            </a:pathLst>
          </a:cu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2992010" y="791997"/>
            <a:ext cx="53964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i="1" dirty="0" smtClean="0"/>
              <a:t>Спасибо за хорошую работу!</a:t>
            </a:r>
            <a:endParaRPr lang="ru-RU" sz="3200" i="1" dirty="0"/>
          </a:p>
        </p:txBody>
      </p:sp>
    </p:spTree>
    <p:extLst>
      <p:ext uri="{BB962C8B-B14F-4D97-AF65-F5344CB8AC3E}">
        <p14:creationId xmlns:p14="http://schemas.microsoft.com/office/powerpoint/2010/main" val="3555310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 animBg="1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Рисунок 5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444"/>
          <a:stretch/>
        </p:blipFill>
        <p:spPr>
          <a:xfrm>
            <a:off x="1835696" y="980728"/>
            <a:ext cx="5508612" cy="1980220"/>
          </a:xfrm>
          <a:prstGeom prst="rect">
            <a:avLst/>
          </a:prstGeom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InfoUrok.ru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67545" y="309712"/>
            <a:ext cx="8100900" cy="92333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ru-RU" sz="5400" b="1" dirty="0" smtClean="0"/>
              <a:t>Определить тему урока</a:t>
            </a:r>
            <a:endParaRPr lang="ru-RU" sz="54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2456892"/>
            <a:ext cx="705678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ru-RU" sz="2400" b="1" dirty="0" smtClean="0"/>
              <a:t>В </a:t>
            </a:r>
            <a:r>
              <a:rPr lang="ru-RU" sz="2400" b="1" dirty="0"/>
              <a:t>воде купался, сухим остался. </a:t>
            </a:r>
          </a:p>
          <a:p>
            <a:pPr marL="457200" indent="-457200">
              <a:buAutoNum type="arabicPeriod"/>
            </a:pPr>
            <a:r>
              <a:rPr lang="ru-RU" sz="2400" b="1" dirty="0" smtClean="0"/>
              <a:t> Кто </a:t>
            </a:r>
            <a:r>
              <a:rPr lang="ru-RU" sz="2400" b="1" dirty="0"/>
              <a:t>его раздевает, тот слёзы проливает? </a:t>
            </a:r>
          </a:p>
          <a:p>
            <a:r>
              <a:rPr lang="ru-RU" sz="2400" b="1" dirty="0"/>
              <a:t>3.   Сам алый сахарный, кафтан зелёный бархатный</a:t>
            </a:r>
            <a:r>
              <a:rPr lang="ru-RU" sz="2400" b="1" dirty="0" smtClean="0"/>
              <a:t>.</a:t>
            </a:r>
            <a:endParaRPr lang="ru-RU" sz="2400" b="1" dirty="0"/>
          </a:p>
          <a:p>
            <a:r>
              <a:rPr lang="ru-RU" sz="2400" b="1" dirty="0"/>
              <a:t> 4.  Сквозь землю </a:t>
            </a:r>
            <a:r>
              <a:rPr lang="ru-RU" sz="2400" b="1" dirty="0" smtClean="0"/>
              <a:t>прошёл </a:t>
            </a:r>
            <a:r>
              <a:rPr lang="ru-RU" sz="2400" b="1" dirty="0" err="1"/>
              <a:t>красну</a:t>
            </a:r>
            <a:r>
              <a:rPr lang="ru-RU" sz="2400" b="1" dirty="0"/>
              <a:t> шапочку нашёл. </a:t>
            </a:r>
          </a:p>
          <a:p>
            <a:r>
              <a:rPr lang="ru-RU" sz="2400" b="1" dirty="0"/>
              <a:t> 5.   Лежит меж грядок, </a:t>
            </a:r>
            <a:r>
              <a:rPr lang="ru-RU" sz="2400" b="1" dirty="0" err="1"/>
              <a:t>зелён</a:t>
            </a:r>
            <a:r>
              <a:rPr lang="ru-RU" sz="2400" b="1" dirty="0"/>
              <a:t> и сладок. </a:t>
            </a:r>
          </a:p>
          <a:p>
            <a:r>
              <a:rPr lang="ru-RU" sz="2400" b="1" dirty="0"/>
              <a:t> </a:t>
            </a:r>
            <a:r>
              <a:rPr lang="ru-RU" sz="2400" b="1" dirty="0" smtClean="0"/>
              <a:t>6</a:t>
            </a:r>
            <a:r>
              <a:rPr lang="ru-RU" sz="2400" b="1" dirty="0"/>
              <a:t>.   Мы попросим сами папу</a:t>
            </a:r>
          </a:p>
          <a:p>
            <a:r>
              <a:rPr lang="ru-RU" sz="2400" b="1" dirty="0"/>
              <a:t>        </a:t>
            </a:r>
            <a:r>
              <a:rPr lang="ru-RU" sz="2400" b="1" dirty="0" smtClean="0"/>
              <a:t>Чтоб </a:t>
            </a:r>
            <a:r>
              <a:rPr lang="ru-RU" sz="2400" b="1" dirty="0"/>
              <a:t>вкрутил </a:t>
            </a:r>
            <a:r>
              <a:rPr lang="ru-RU" sz="2400" b="1" dirty="0" err="1"/>
              <a:t>поярче</a:t>
            </a:r>
            <a:r>
              <a:rPr lang="ru-RU" sz="2400" b="1" dirty="0"/>
              <a:t> </a:t>
            </a:r>
            <a:r>
              <a:rPr lang="ru-RU" sz="2400" b="1" dirty="0" smtClean="0"/>
              <a:t>….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709288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-7767" y="5668"/>
            <a:ext cx="9144000" cy="6987728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4800" b="1" dirty="0" smtClean="0"/>
              <a:t>Тема : </a:t>
            </a:r>
            <a:r>
              <a:rPr lang="kk-KZ" sz="4800" b="1" dirty="0" smtClean="0"/>
              <a:t> </a:t>
            </a:r>
            <a:endParaRPr lang="en-US" sz="4800" b="1" dirty="0" smtClean="0"/>
          </a:p>
          <a:p>
            <a:pPr algn="ctr"/>
            <a:r>
              <a:rPr lang="kk-KZ" sz="4800" b="1" dirty="0" smtClean="0"/>
              <a:t> </a:t>
            </a:r>
            <a:r>
              <a:rPr lang="kk-KZ" sz="6000" b="1" u="sng" dirty="0" smtClean="0"/>
              <a:t>Етістік --</a:t>
            </a:r>
            <a:r>
              <a:rPr lang="ru-RU" sz="6000" b="1" u="sng" dirty="0" smtClean="0"/>
              <a:t>Глагол –</a:t>
            </a:r>
            <a:r>
              <a:rPr lang="en-US" sz="6000" b="1" u="sng" dirty="0" smtClean="0"/>
              <a:t>Verb</a:t>
            </a:r>
          </a:p>
          <a:p>
            <a:pPr algn="ctr"/>
            <a:r>
              <a:rPr lang="ru-RU" sz="4800" b="1" dirty="0" smtClean="0"/>
              <a:t>и его  грамматические признаки </a:t>
            </a:r>
          </a:p>
          <a:p>
            <a:pPr algn="ctr"/>
            <a:r>
              <a:rPr lang="ru-RU" sz="4800" b="1" dirty="0"/>
              <a:t> Цель урока: </a:t>
            </a:r>
            <a:endParaRPr lang="ru-RU" sz="4800" b="1" dirty="0" smtClean="0"/>
          </a:p>
          <a:p>
            <a:pPr algn="ctr"/>
            <a:r>
              <a:rPr lang="ru-RU" sz="4800" b="1" dirty="0" smtClean="0"/>
              <a:t>повторить </a:t>
            </a:r>
            <a:r>
              <a:rPr lang="ru-RU" sz="4800" b="1" dirty="0"/>
              <a:t>и обобщить </a:t>
            </a:r>
            <a:r>
              <a:rPr lang="ru-RU" sz="4800" b="1" dirty="0" smtClean="0"/>
              <a:t>знания о глаголе. </a:t>
            </a:r>
            <a:endParaRPr lang="ru-RU" sz="4800" b="1" dirty="0"/>
          </a:p>
          <a:p>
            <a:pPr algn="ctr"/>
            <a:r>
              <a:rPr lang="ru-RU" sz="4800" b="1" dirty="0">
                <a:solidFill>
                  <a:schemeClr val="bg1"/>
                </a:solidFill>
              </a:rPr>
              <a:t/>
            </a:r>
            <a:br>
              <a:rPr lang="ru-RU" sz="4800" b="1" dirty="0">
                <a:solidFill>
                  <a:schemeClr val="bg1"/>
                </a:solidFill>
              </a:rPr>
            </a:br>
            <a:endParaRPr lang="ru-RU" sz="4800" b="1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685800" y="4581128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>
              <a:latin typeface="PF Din Text Cond Pro" pitchFamily="2" charset="0"/>
            </a:endParaRPr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© </a:t>
            </a:r>
            <a:r>
              <a:rPr lang="sk-SK" dirty="0" smtClean="0">
                <a:solidFill>
                  <a:schemeClr val="bg1"/>
                </a:solidFill>
              </a:rPr>
              <a:t>InfoUrok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  <a:r>
              <a:rPr lang="en-US" dirty="0" err="1" smtClean="0">
                <a:solidFill>
                  <a:schemeClr val="bg1"/>
                </a:solidFill>
              </a:rPr>
              <a:t>ru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703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0" objId="27"/>
        <p14:stopEvt time="8379" objId="27"/>
      </p14:showEvt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InfoUrok.ru</a:t>
            </a:r>
            <a:endParaRPr lang="ru-RU" dirty="0"/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2463800" y="1139825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/>
            <a:endParaRPr lang="ru-RU" sz="1800"/>
          </a:p>
        </p:txBody>
      </p:sp>
      <p:sp>
        <p:nvSpPr>
          <p:cNvPr id="9" name="Прямоугольник 8"/>
          <p:cNvSpPr/>
          <p:nvPr/>
        </p:nvSpPr>
        <p:spPr>
          <a:xfrm>
            <a:off x="694036" y="188467"/>
            <a:ext cx="8100900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4400" b="1" dirty="0" smtClean="0">
              <a:solidFill>
                <a:srgbClr val="7030A0"/>
              </a:solidFill>
            </a:endParaRPr>
          </a:p>
          <a:p>
            <a:r>
              <a:rPr lang="ru-RU" sz="4400" b="1" dirty="0" smtClean="0">
                <a:solidFill>
                  <a:schemeClr val="accent4">
                    <a:lumMod val="75000"/>
                  </a:schemeClr>
                </a:solidFill>
              </a:rPr>
              <a:t>-  1</a:t>
            </a:r>
            <a:r>
              <a:rPr lang="ru-RU" sz="4400" b="1" dirty="0">
                <a:solidFill>
                  <a:schemeClr val="accent4">
                    <a:lumMod val="75000"/>
                  </a:schemeClr>
                </a:solidFill>
              </a:rPr>
              <a:t>. Что называется глаголом?</a:t>
            </a:r>
          </a:p>
          <a:p>
            <a:r>
              <a:rPr lang="ru-RU" sz="4400" b="1" dirty="0">
                <a:solidFill>
                  <a:schemeClr val="accent4">
                    <a:lumMod val="75000"/>
                  </a:schemeClr>
                </a:solidFill>
              </a:rPr>
              <a:t>-   2. Как изменяются глаголы?</a:t>
            </a:r>
          </a:p>
          <a:p>
            <a:r>
              <a:rPr lang="ru-RU" sz="4400" b="1" dirty="0">
                <a:solidFill>
                  <a:schemeClr val="accent4">
                    <a:lumMod val="75000"/>
                  </a:schemeClr>
                </a:solidFill>
              </a:rPr>
              <a:t>-   3. Сколько времен имеет глагол?</a:t>
            </a:r>
          </a:p>
          <a:p>
            <a:r>
              <a:rPr lang="ru-RU" sz="4400" b="1" dirty="0">
                <a:solidFill>
                  <a:schemeClr val="accent4">
                    <a:lumMod val="75000"/>
                  </a:schemeClr>
                </a:solidFill>
              </a:rPr>
              <a:t>-   4.Как пишется частица не с глаголами?</a:t>
            </a:r>
          </a:p>
          <a:p>
            <a:r>
              <a:rPr lang="ru-RU" sz="4400" b="1" dirty="0">
                <a:solidFill>
                  <a:schemeClr val="accent4">
                    <a:lumMod val="75000"/>
                  </a:schemeClr>
                </a:solidFill>
              </a:rPr>
              <a:t>-   5.Какая форма глагола является начальной?</a:t>
            </a:r>
          </a:p>
          <a:p>
            <a:endParaRPr lang="ru-RU" sz="4400" b="1" dirty="0" smtClean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72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ru-RU" b="1" dirty="0" smtClean="0"/>
              <a:t>Выпишите глаголы и распределите их по временам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400" b="1" dirty="0" smtClean="0"/>
              <a:t>играет, писала, читала, нарисует, поет, расскажет, смотрела, бежал, шьет, пела , идет, шла, рисуем</a:t>
            </a:r>
            <a:r>
              <a:rPr lang="ru-RU" sz="4400" b="1" dirty="0"/>
              <a:t>, </a:t>
            </a:r>
            <a:r>
              <a:rPr lang="ru-RU" sz="4400" b="1" dirty="0" smtClean="0"/>
              <a:t>облако</a:t>
            </a:r>
            <a:r>
              <a:rPr lang="ru-RU" sz="4400" b="1" dirty="0"/>
              <a:t>, </a:t>
            </a:r>
            <a:r>
              <a:rPr lang="ru-RU" sz="4400" b="1" dirty="0" smtClean="0"/>
              <a:t>холодный,  прибежит</a:t>
            </a:r>
            <a:endParaRPr lang="ru-RU" sz="4400" dirty="0"/>
          </a:p>
          <a:p>
            <a:endParaRPr lang="ru-RU" sz="44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InfoUrok.ru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1139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ru-RU" sz="6000" b="1" dirty="0" smtClean="0"/>
              <a:t>Проверь себя</a:t>
            </a:r>
            <a:endParaRPr lang="ru-RU" sz="6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3900" b="1" dirty="0" smtClean="0"/>
              <a:t>прошедшее    настоящее     будущее</a:t>
            </a:r>
          </a:p>
          <a:p>
            <a:r>
              <a:rPr lang="ru-RU" sz="3600" b="1" dirty="0" smtClean="0"/>
              <a:t>писала               играет              нарисует      </a:t>
            </a:r>
          </a:p>
          <a:p>
            <a:r>
              <a:rPr lang="ru-RU" sz="3600" b="1" dirty="0" smtClean="0"/>
              <a:t>читала                поет                  расскажет</a:t>
            </a:r>
          </a:p>
          <a:p>
            <a:r>
              <a:rPr lang="ru-RU" sz="3600" b="1" dirty="0" smtClean="0"/>
              <a:t>смотрела           </a:t>
            </a:r>
            <a:r>
              <a:rPr lang="ru-RU" sz="3600" b="1" dirty="0"/>
              <a:t>ш</a:t>
            </a:r>
            <a:r>
              <a:rPr lang="ru-RU" sz="3600" b="1" dirty="0" smtClean="0"/>
              <a:t>ьет                  прибежит</a:t>
            </a:r>
          </a:p>
          <a:p>
            <a:r>
              <a:rPr lang="ru-RU" sz="3600" b="1" dirty="0" smtClean="0"/>
              <a:t>бежал                  идет                   </a:t>
            </a:r>
          </a:p>
          <a:p>
            <a:r>
              <a:rPr lang="ru-RU" sz="3600" b="1" dirty="0"/>
              <a:t>ш</a:t>
            </a:r>
            <a:r>
              <a:rPr lang="ru-RU" sz="3600" b="1" dirty="0" smtClean="0"/>
              <a:t>ла                     рисуем</a:t>
            </a:r>
          </a:p>
          <a:p>
            <a:r>
              <a:rPr lang="ru-RU" sz="3600" b="1" dirty="0" smtClean="0"/>
              <a:t>пела                </a:t>
            </a:r>
          </a:p>
          <a:p>
            <a:r>
              <a:rPr lang="ru-RU" sz="3600" b="1" dirty="0"/>
              <a:t> </a:t>
            </a:r>
            <a:r>
              <a:rPr lang="ru-RU" sz="3600" b="1" dirty="0" smtClean="0"/>
              <a:t>                                 </a:t>
            </a:r>
            <a:r>
              <a:rPr lang="ru-RU" dirty="0" smtClean="0"/>
              <a:t>           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InfoUrok.ru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5052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1165289" y="188640"/>
            <a:ext cx="7242048" cy="79208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b="1" dirty="0" smtClean="0">
                <a:solidFill>
                  <a:srgbClr val="00B050"/>
                </a:solidFill>
              </a:rPr>
              <a:t>Образуйте глаголы 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39552" y="1317193"/>
            <a:ext cx="7160582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i="1" dirty="0">
                <a:solidFill>
                  <a:srgbClr val="002060"/>
                </a:solidFill>
              </a:rPr>
              <a:t> </a:t>
            </a:r>
            <a:r>
              <a:rPr lang="ru-RU" sz="3600" i="1" dirty="0" smtClean="0">
                <a:solidFill>
                  <a:srgbClr val="002060"/>
                </a:solidFill>
              </a:rPr>
              <a:t>    </a:t>
            </a:r>
            <a:r>
              <a:rPr lang="ru-RU" sz="3800" b="1" i="1" dirty="0" smtClean="0">
                <a:solidFill>
                  <a:srgbClr val="002060"/>
                </a:solidFill>
              </a:rPr>
              <a:t>обед  –             </a:t>
            </a:r>
            <a:r>
              <a:rPr lang="ru-RU" sz="3800" b="1" i="1" dirty="0">
                <a:solidFill>
                  <a:srgbClr val="002060"/>
                </a:solidFill>
              </a:rPr>
              <a:t> </a:t>
            </a:r>
            <a:r>
              <a:rPr lang="ru-RU" sz="3800" b="1" i="1" dirty="0" smtClean="0">
                <a:solidFill>
                  <a:srgbClr val="002060"/>
                </a:solidFill>
              </a:rPr>
              <a:t>       рисунок-</a:t>
            </a:r>
          </a:p>
          <a:p>
            <a:pPr algn="just"/>
            <a:r>
              <a:rPr lang="ru-RU" sz="3800" b="1" i="1" dirty="0" smtClean="0">
                <a:solidFill>
                  <a:srgbClr val="002060"/>
                </a:solidFill>
              </a:rPr>
              <a:t>     дружный  –             игра-</a:t>
            </a:r>
            <a:endParaRPr lang="ru-RU" sz="3800" b="1" i="1" dirty="0">
              <a:solidFill>
                <a:srgbClr val="002060"/>
              </a:solidFill>
            </a:endParaRPr>
          </a:p>
          <a:p>
            <a:pPr algn="just"/>
            <a:r>
              <a:rPr lang="ru-RU" sz="3800" b="1" i="1" dirty="0" smtClean="0">
                <a:solidFill>
                  <a:srgbClr val="002060"/>
                </a:solidFill>
              </a:rPr>
              <a:t>     песня  –                     смех-</a:t>
            </a:r>
            <a:endParaRPr lang="ru-RU" sz="3800" b="1" i="1" dirty="0">
              <a:solidFill>
                <a:srgbClr val="002060"/>
              </a:solidFill>
            </a:endParaRPr>
          </a:p>
          <a:p>
            <a:pPr algn="just"/>
            <a:r>
              <a:rPr lang="ru-RU" sz="3800" b="1" i="1" dirty="0" smtClean="0">
                <a:solidFill>
                  <a:srgbClr val="002060"/>
                </a:solidFill>
              </a:rPr>
              <a:t>     радостный  –          ночь- </a:t>
            </a:r>
            <a:endParaRPr lang="ru-RU" sz="3800" b="1" i="1" dirty="0">
              <a:solidFill>
                <a:srgbClr val="002060"/>
              </a:solidFill>
            </a:endParaRPr>
          </a:p>
          <a:p>
            <a:pPr algn="just"/>
            <a:r>
              <a:rPr lang="ru-RU" sz="3800" b="1" i="1" dirty="0" smtClean="0">
                <a:solidFill>
                  <a:srgbClr val="002060"/>
                </a:solidFill>
              </a:rPr>
              <a:t>      добрый  –               зимний- </a:t>
            </a:r>
            <a:endParaRPr lang="ru-RU" sz="3800" b="1" i="1" dirty="0">
              <a:solidFill>
                <a:srgbClr val="002060"/>
              </a:solidFill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6736" y="4333403"/>
            <a:ext cx="3552579" cy="2181633"/>
          </a:xfrm>
          <a:prstGeom prst="rect">
            <a:avLst/>
          </a:prstGeom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InfoUrok.ru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3805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11"/>
          <p:cNvSpPr/>
          <p:nvPr/>
        </p:nvSpPr>
        <p:spPr>
          <a:xfrm>
            <a:off x="1247004" y="1681658"/>
            <a:ext cx="7308812" cy="414046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InfoUrok.ru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375756" y="296652"/>
            <a:ext cx="45115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chemeClr val="accent6">
                    <a:lumMod val="75000"/>
                  </a:schemeClr>
                </a:solidFill>
              </a:rPr>
              <a:t>Физкультминутка</a:t>
            </a:r>
            <a:endParaRPr lang="ru-RU" sz="4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19012" y="2096851"/>
            <a:ext cx="562602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i="1" dirty="0" smtClean="0">
                <a:solidFill>
                  <a:srgbClr val="7030A0"/>
                </a:solidFill>
              </a:rPr>
              <a:t>На английском</a:t>
            </a:r>
            <a:r>
              <a:rPr lang="ru-RU" sz="3600" b="1" i="1" dirty="0" smtClean="0">
                <a:solidFill>
                  <a:srgbClr val="7030A0"/>
                </a:solidFill>
              </a:rPr>
              <a:t>  </a:t>
            </a:r>
            <a:r>
              <a:rPr lang="ru-RU" sz="3600" b="1" i="1" dirty="0" smtClean="0">
                <a:solidFill>
                  <a:srgbClr val="7030A0"/>
                </a:solidFill>
              </a:rPr>
              <a:t>– хлопаем</a:t>
            </a:r>
            <a:r>
              <a:rPr lang="ru-RU" sz="3600" i="1" dirty="0" smtClean="0">
                <a:solidFill>
                  <a:srgbClr val="002060"/>
                </a:solidFill>
              </a:rPr>
              <a:t>.</a:t>
            </a:r>
            <a:endParaRPr lang="ru-RU" sz="3600" i="1" dirty="0">
              <a:solidFill>
                <a:srgbClr val="00206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423031" y="3396306"/>
            <a:ext cx="552779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i="1" dirty="0" smtClean="0">
                <a:solidFill>
                  <a:srgbClr val="00B050"/>
                </a:solidFill>
              </a:rPr>
              <a:t>На казахском </a:t>
            </a:r>
            <a:r>
              <a:rPr lang="ru-RU" sz="3600" b="1" i="1">
                <a:solidFill>
                  <a:srgbClr val="00B050"/>
                </a:solidFill>
              </a:rPr>
              <a:t>– </a:t>
            </a:r>
            <a:r>
              <a:rPr lang="ru-RU" sz="3600" b="1" i="1" smtClean="0">
                <a:solidFill>
                  <a:srgbClr val="00B050"/>
                </a:solidFill>
              </a:rPr>
              <a:t>кружимся</a:t>
            </a:r>
            <a:r>
              <a:rPr lang="ru-RU" sz="3600" i="1" dirty="0" smtClean="0">
                <a:solidFill>
                  <a:srgbClr val="002060"/>
                </a:solidFill>
              </a:rPr>
              <a:t>.</a:t>
            </a:r>
            <a:endParaRPr lang="ru-RU" sz="3600" i="1" dirty="0">
              <a:solidFill>
                <a:srgbClr val="00206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319012" y="4547711"/>
            <a:ext cx="72368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smtClean="0">
                <a:solidFill>
                  <a:srgbClr val="C00000"/>
                </a:solidFill>
              </a:rPr>
              <a:t>На русском</a:t>
            </a:r>
            <a:r>
              <a:rPr lang="ru-RU" sz="3600" b="1" i="1" dirty="0" smtClean="0">
                <a:solidFill>
                  <a:srgbClr val="C00000"/>
                </a:solidFill>
              </a:rPr>
              <a:t> </a:t>
            </a:r>
            <a:r>
              <a:rPr lang="ru-RU" sz="3600" b="1" i="1" dirty="0" smtClean="0">
                <a:solidFill>
                  <a:srgbClr val="C00000"/>
                </a:solidFill>
              </a:rPr>
              <a:t>–  топаем.</a:t>
            </a:r>
            <a:endParaRPr lang="ru-RU" sz="36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355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" grpId="0"/>
      <p:bldP spid="5" grpId="0"/>
      <p:bldP spid="9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</a:rPr>
              <a:t>Составьте одно предложение по рисунку и подчеркните главные и второстепенные члены предложения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InfoUrok.ru</a:t>
            </a:r>
            <a:endParaRPr lang="ru-RU" dirty="0"/>
          </a:p>
        </p:txBody>
      </p:sp>
      <p:pic>
        <p:nvPicPr>
          <p:cNvPr id="5" name="Содержимое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7564" y="1600200"/>
            <a:ext cx="8039236" cy="45259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04708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28575">
          <a:solidFill>
            <a:schemeClr val="tx1">
              <a:lumMod val="50000"/>
              <a:lumOff val="50000"/>
            </a:schemeClr>
          </a:solidFill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18826</TotalTime>
  <Words>417</Words>
  <Application>Microsoft Office PowerPoint</Application>
  <PresentationFormat>Экран (4:3)</PresentationFormat>
  <Paragraphs>99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Выпишите глаголы и распределите их по временам</vt:lpstr>
      <vt:lpstr>Проверь себя</vt:lpstr>
      <vt:lpstr>Презентация PowerPoint</vt:lpstr>
      <vt:lpstr>Презентация PowerPoint</vt:lpstr>
      <vt:lpstr>Составьте одно предложение по рисунку и подчеркните главные и второстепенные члены предложения</vt:lpstr>
      <vt:lpstr>Презентация PowerPoint</vt:lpstr>
      <vt:lpstr>Проверь себя</vt:lpstr>
      <vt:lpstr>Подбери  подходящие по смыслу глаголы-антонимы (устно)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Раздва Тричетыре Пякть</dc:title>
  <dc:creator>Katlianik</dc:creator>
  <cp:lastModifiedBy>людмила</cp:lastModifiedBy>
  <cp:revision>1840</cp:revision>
  <cp:lastPrinted>2017-12-19T14:00:53Z</cp:lastPrinted>
  <dcterms:created xsi:type="dcterms:W3CDTF">2011-12-08T07:08:27Z</dcterms:created>
  <dcterms:modified xsi:type="dcterms:W3CDTF">2018-02-13T06:28:45Z</dcterms:modified>
</cp:coreProperties>
</file>